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75" r:id="rId2"/>
    <p:sldId id="299" r:id="rId3"/>
    <p:sldId id="314" r:id="rId4"/>
    <p:sldId id="305" r:id="rId5"/>
    <p:sldId id="306" r:id="rId6"/>
    <p:sldId id="307" r:id="rId7"/>
    <p:sldId id="308" r:id="rId8"/>
    <p:sldId id="312" r:id="rId9"/>
    <p:sldId id="300" r:id="rId10"/>
    <p:sldId id="309" r:id="rId11"/>
    <p:sldId id="313" r:id="rId12"/>
    <p:sldId id="311" r:id="rId13"/>
    <p:sldId id="315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er, Sara Christina GIZ NP" initials="BSCGN" lastIdx="3" clrIdx="0">
    <p:extLst>
      <p:ext uri="{19B8F6BF-5375-455C-9EA6-DF929625EA0E}">
        <p15:presenceInfo xmlns:p15="http://schemas.microsoft.com/office/powerpoint/2012/main" userId="Biller, Sara Christina GIZ N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3870BF"/>
    <a:srgbClr val="E81C26"/>
    <a:srgbClr val="DCC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60" autoAdjust="0"/>
  </p:normalViewPr>
  <p:slideViewPr>
    <p:cSldViewPr snapToGrid="0">
      <p:cViewPr varScale="1">
        <p:scale>
          <a:sx n="103" d="100"/>
          <a:sy n="103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khawaja\AppData\Local\Microsoft\Windows\INetCache\Content.Outlook\79A6FN8V\Copy%20of%20postcard-sourcefile-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khawaja\AppData\Local\Microsoft\Windows\INetCache\Content.Outlook\79A6FN8V\Copy%20of%20postcard-sourcefile-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khawaja\AppData\Local\Microsoft\Windows\INetCache\Content.Outlook\79A6FN8V\Copy%20of%20postcard-sourcefile-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Waste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postcard-sourcefile-AS.xlsx]POSTCARD 5A'!$B$3</c:f>
              <c:strCache>
                <c:ptCount val="1"/>
                <c:pt idx="0">
                  <c:v>Birendranagar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postcard-sourcefile-AS.xlsx]POSTCARD 5A'!$A$4:$A$8</c:f>
              <c:strCache>
                <c:ptCount val="5"/>
                <c:pt idx="0">
                  <c:v>No place for solid waste storage</c:v>
                </c:pt>
                <c:pt idx="1">
                  <c:v>Place for storage BUT littering</c:v>
                </c:pt>
                <c:pt idx="2">
                  <c:v>Place for storage, NO littering</c:v>
                </c:pt>
                <c:pt idx="3">
                  <c:v>PLUS no disturbance to sanitation system</c:v>
                </c:pt>
                <c:pt idx="4">
                  <c:v>PLUS  safe onsite disposal or collection</c:v>
                </c:pt>
              </c:strCache>
            </c:strRef>
          </c:cat>
          <c:val>
            <c:numRef>
              <c:f>'[Copy of postcard-sourcefile-AS.xlsx]POSTCARD 5A'!$B$4:$B$8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51.9</c:v>
                </c:pt>
                <c:pt idx="4">
                  <c:v>48.1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1-47DE-9179-C5E68CFD7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9218704"/>
        <c:axId val="269219088"/>
      </c:barChart>
      <c:catAx>
        <c:axId val="26921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219088"/>
        <c:crosses val="autoZero"/>
        <c:auto val="1"/>
        <c:lblAlgn val="ctr"/>
        <c:lblOffset val="100"/>
        <c:noMultiLvlLbl val="0"/>
      </c:catAx>
      <c:valAx>
        <c:axId val="26921908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21870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/>
              <a:t>Health Care Waste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'[Copy of postcard-sourcefile-AS.xlsx]POSTCARD 5B'!$B$3</c:f>
              <c:strCache>
                <c:ptCount val="1"/>
                <c:pt idx="0">
                  <c:v>Birendranagar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postcard-sourcefile-AS.xlsx]POSTCARD 5B'!$A$4:$A$8</c:f>
              <c:strCache>
                <c:ptCount val="5"/>
                <c:pt idx="0">
                  <c:v>No segregation </c:v>
                </c:pt>
                <c:pt idx="1">
                  <c:v>Unsafe segregation </c:v>
                </c:pt>
                <c:pt idx="2">
                  <c:v>Safe segregation </c:v>
                </c:pt>
                <c:pt idx="3">
                  <c:v>PLUS safe treatment of hazardous</c:v>
                </c:pt>
                <c:pt idx="4">
                  <c:v>PLUS safe disposal </c:v>
                </c:pt>
              </c:strCache>
            </c:strRef>
          </c:cat>
          <c:val>
            <c:numRef>
              <c:f>'[Copy of postcard-sourcefile-AS.xlsx]POSTCARD 5B'!$B$4:$B$8</c:f>
              <c:numCache>
                <c:formatCode>0.0</c:formatCode>
                <c:ptCount val="5"/>
                <c:pt idx="0">
                  <c:v>40.700000000000003</c:v>
                </c:pt>
                <c:pt idx="1">
                  <c:v>51.9</c:v>
                </c:pt>
                <c:pt idx="2">
                  <c:v>7.4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E-4538-8FA8-478A4C4CF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068560"/>
        <c:axId val="268068952"/>
      </c:barChart>
      <c:catAx>
        <c:axId val="26806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68952"/>
        <c:crosses val="autoZero"/>
        <c:auto val="1"/>
        <c:lblAlgn val="ctr"/>
        <c:lblOffset val="100"/>
        <c:noMultiLvlLbl val="0"/>
      </c:catAx>
      <c:valAx>
        <c:axId val="2680689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6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'[Copy of postcard-sourcefile-AS.xlsx]POSTCARD 7'!$A$12:$A$16</c:f>
              <c:strCache>
                <c:ptCount val="5"/>
                <c:pt idx="0">
                  <c:v>FS in living environment</c:v>
                </c:pt>
                <c:pt idx="1">
                  <c:v>High risk disposal or reuse</c:v>
                </c:pt>
                <c:pt idx="2">
                  <c:v>Unsafe disposal</c:v>
                </c:pt>
                <c:pt idx="3">
                  <c:v>Partially safe disposal</c:v>
                </c:pt>
                <c:pt idx="4">
                  <c:v>Safe treatment and disposal/no emptying needed</c:v>
                </c:pt>
              </c:strCache>
            </c:strRef>
          </c:cat>
          <c:val>
            <c:numRef>
              <c:f>'[Copy of postcard-sourcefile-AS.xlsx]POSTCARD 7'!$B$12:$B$16</c:f>
              <c:numCache>
                <c:formatCode>General</c:formatCode>
                <c:ptCount val="5"/>
                <c:pt idx="0">
                  <c:v>51.9</c:v>
                </c:pt>
                <c:pt idx="1">
                  <c:v>0</c:v>
                </c:pt>
                <c:pt idx="2">
                  <c:v>29.6</c:v>
                </c:pt>
                <c:pt idx="3">
                  <c:v>3.7</c:v>
                </c:pt>
                <c:pt idx="4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0C-466A-BA6F-7DEBF29AA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070128"/>
        <c:axId val="268071304"/>
      </c:barChart>
      <c:catAx>
        <c:axId val="26807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71304"/>
        <c:crosses val="autoZero"/>
        <c:auto val="1"/>
        <c:lblAlgn val="ctr"/>
        <c:lblOffset val="100"/>
        <c:noMultiLvlLbl val="0"/>
      </c:catAx>
      <c:valAx>
        <c:axId val="2680713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0701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DD73F6-D1D0-4635-A471-E15AC7BD28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9EC7E-1C75-46B3-80CF-FC50909479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37CAC-275E-4037-A510-239A9A9A4E50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05956-D78B-4960-BDD1-601439123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3152E-A30E-4C5D-9A35-D5BC33CD24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5CD09-E3FF-442F-B310-471E0C8CE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1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9EBD8-3A09-455B-8724-D5D322C4F5E7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4D5D-FBBC-4E95-B7F7-DA09A9098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90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33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34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292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DCB26-D06C-4B4A-A827-9673E4348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1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E3339-95C8-44CA-AFDC-80FAE82F8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4E837-DE0B-40B2-80A3-C16B86D2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974BE-C151-42BF-B7E0-EF8932B2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A70BD1E5-4123-46E7-92C2-74E4D0F60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7238006" y="584775"/>
            <a:ext cx="1981200" cy="224018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90C6A90-A0E8-4DAE-8845-6CE641960DF8}"/>
              </a:ext>
            </a:extLst>
          </p:cNvPr>
          <p:cNvGrpSpPr/>
          <p:nvPr userDrawn="1"/>
        </p:nvGrpSpPr>
        <p:grpSpPr>
          <a:xfrm>
            <a:off x="18105" y="-5683"/>
            <a:ext cx="12173895" cy="5026349"/>
            <a:chOff x="59547" y="792474"/>
            <a:chExt cx="12173895" cy="502634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58A2793-5EBE-46CE-8B59-03B3FD843831}"/>
                </a:ext>
              </a:extLst>
            </p:cNvPr>
            <p:cNvSpPr/>
            <p:nvPr/>
          </p:nvSpPr>
          <p:spPr>
            <a:xfrm>
              <a:off x="63213" y="1333910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097380-B214-470B-806A-AB248D21B021}"/>
                </a:ext>
              </a:extLst>
            </p:cNvPr>
            <p:cNvSpPr/>
            <p:nvPr/>
          </p:nvSpPr>
          <p:spPr>
            <a:xfrm>
              <a:off x="6581331" y="792474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CA84C68-9B25-467A-BBC1-E359AF79B2C0}"/>
                </a:ext>
              </a:extLst>
            </p:cNvPr>
            <p:cNvSpPr/>
            <p:nvPr/>
          </p:nvSpPr>
          <p:spPr>
            <a:xfrm>
              <a:off x="59547" y="1533044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EA35A03-C097-4F18-8BB8-B2B944E952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49" y="5479268"/>
            <a:ext cx="872590" cy="731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71A4C-B10B-4A3B-A48D-8D595B045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1" b="30186"/>
          <a:stretch/>
        </p:blipFill>
        <p:spPr>
          <a:xfrm>
            <a:off x="1861688" y="5479268"/>
            <a:ext cx="3238144" cy="7315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B145DE-621F-4A2E-871C-F4AEE434F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607081" y="5479268"/>
            <a:ext cx="1727632" cy="731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A00261-DDB6-4041-9CBA-7CC3C3F738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362" y="5458957"/>
            <a:ext cx="361244" cy="731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CD7EB4-22A5-4F8C-AF04-18D23A12D4D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24" y="5455009"/>
            <a:ext cx="321646" cy="7315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EC5772-4CFD-42E1-BC30-909AA656EF8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19" y="5565649"/>
            <a:ext cx="881232" cy="502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7B1D65-7E4C-4A50-97D3-2FC5E13EA36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855" y="5455009"/>
            <a:ext cx="731520" cy="7315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EC77AF-73DB-4C5F-ABBF-AEAC476172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41601"/>
            <a:ext cx="10515600" cy="868362"/>
          </a:xfrm>
        </p:spPr>
        <p:txBody>
          <a:bodyPr anchor="b">
            <a:normAutofit/>
          </a:bodyPr>
          <a:lstStyle>
            <a:lvl1pPr algn="ctr">
              <a:defRPr sz="4000" b="1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insert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C9DC0-32FD-42EA-80D7-03DBEC445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10515600" cy="732761"/>
          </a:xfrm>
        </p:spPr>
        <p:txBody>
          <a:bodyPr/>
          <a:lstStyle>
            <a:lvl1pPr marL="0" indent="0" algn="ctr">
              <a:buNone/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insert presentation subtitle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7A9DE-D68A-4F1E-825E-B2832662F59A}"/>
              </a:ext>
            </a:extLst>
          </p:cNvPr>
          <p:cNvSpPr txBox="1"/>
          <p:nvPr userDrawn="1"/>
        </p:nvSpPr>
        <p:spPr>
          <a:xfrm>
            <a:off x="481849" y="0"/>
            <a:ext cx="11202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870BF"/>
                </a:solidFill>
              </a:rPr>
              <a:t>National Workshop on</a:t>
            </a:r>
          </a:p>
          <a:p>
            <a:pPr algn="ctr"/>
            <a:r>
              <a:rPr lang="en-US" sz="1600" b="1" dirty="0">
                <a:solidFill>
                  <a:srgbClr val="3870BF"/>
                </a:solidFill>
              </a:rPr>
              <a:t> Integrated Healthcare Waste Management (IHCWM) and Water Sanitation &amp; Hygiene (WASH) in Healthcare Facilities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8E4183F-DC2A-4662-AD53-A50D33C990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441228"/>
            <a:ext cx="10515600" cy="67151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3870BF"/>
                </a:solidFill>
              </a:defRPr>
            </a:lvl1pPr>
          </a:lstStyle>
          <a:p>
            <a:pPr lvl="0"/>
            <a:r>
              <a:rPr lang="en-US" dirty="0"/>
              <a:t>Click to insert: speaker name</a:t>
            </a:r>
          </a:p>
          <a:p>
            <a:pPr lvl="0"/>
            <a:r>
              <a:rPr lang="en-US" dirty="0"/>
              <a:t>Speaker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8640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FD6C-84F1-4D20-BC43-3355F0CB6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B24AB-1D6E-4EEB-A308-0A3807BAA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AF0CC550-6E2F-495B-B3EE-175235503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3D8B5-64EF-487F-A78E-2AB7EAF365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9C0AE2-C889-4E07-9997-BD0098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8164389-80AC-4926-B6DE-D7D0F846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1D8A33-EDAD-48B5-A8F2-B543E9432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2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37C62-64AD-4C12-906D-7786E9BBB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3B4EC-7902-40BD-8C03-07A45EC99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05C2C5A7-F339-4D35-B8F1-1263A99D4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 rot="5400000">
            <a:off x="11013736" y="5649892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18561-E092-436A-859D-CE3564081E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60786" y="217831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1220856-3F7B-44DF-AB88-39D883EB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87C20C-F713-4ACC-8B12-F62C84AF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1690A44-F272-4421-8321-B9CB270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8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DA34-E3DC-45F9-AE40-DCE03C89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A502-A8AE-402B-BC94-C97E43B55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A15FC-A2AF-4548-A505-01C6C820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3E3E0-DEA4-4082-9107-422EEF4A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91ACC-9563-4C0D-A422-C642FE7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67A6BB01-3876-4303-B094-B1A41344A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7C35C-9FBC-4E4B-BA63-BF0A1F4A7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77868EA-CB68-45CE-992B-3DD39C95BDE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9859D1-37F2-4926-B9C0-F9E9568325C9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F7EF561-927F-43CB-A99C-D435355B9BF7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2FAAF5C-622B-478D-87E6-083EE715DB54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450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669D1DE-8051-44D3-AD36-21A950DE4AEE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281931A-F13F-4078-A28B-3BEE6EB16113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92AF90-1027-429F-8A21-BD6ADFF33AC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986FBC-B854-4EEC-ADF0-D643503BB588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05B28F5-51B9-42CB-9128-446E4662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B4CB6-1883-4716-AA95-3EC151AD4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C0ED5EE1-6AF2-41C7-8B7C-EA3DDB805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0C5D7-FC42-437C-96FA-662088C0B8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5DEE2349-5A27-413A-AF12-CD0952FF9E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D7D69B5C-033A-4245-9F7E-62F1A790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ACEE4FC-A921-4FF7-B9ED-FA2A407C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D2AAF8DD-3CD7-4F5F-9997-F7DDDE017668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477F8A5-B91E-4F2A-B17E-491680658A90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5F8185B-D579-4E97-A43D-C43E30EC2D08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655041-73F4-47CD-97C9-E82B64530369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A1A25B-2992-4EB3-957C-40D5012E6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853BB-DECE-4BFC-932A-B4CBF3C56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EF6E-7DD2-4D27-B292-961A12803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Content Placeholder 15">
            <a:extLst>
              <a:ext uri="{FF2B5EF4-FFF2-40B4-BE49-F238E27FC236}">
                <a16:creationId xmlns:a16="http://schemas.microsoft.com/office/drawing/2014/main" id="{0DE1E973-9D3B-4BD6-A68C-66909CDF6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FDCBE-D84C-4869-9E41-A429A437C5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3B16576-6217-433A-B071-00F2B6E1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BD8EF0D-9A24-4B74-B6F6-C743856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EFC443D-0DF1-4D6D-BCD7-9C916838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6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2B89A2D-E51B-4BD0-BE1D-CE0536D33CA7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2AC8AD-3057-460D-B987-403CF6941646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476D2C7-591D-4309-AF0B-61E405E49B03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FDF7E7-7418-43F8-9936-DD52D80E2D97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FD9A3D-53DE-4FF2-A73D-110A1058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96119-80B1-42EB-8746-5D945256D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DAC2FE-7B07-4071-A96C-560CF03A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6C2E4-D2A7-4CC8-9FD1-0B9A5E0CC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DBE58A-2B76-4451-9293-AB6CC5117E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Content Placeholder 15">
            <a:extLst>
              <a:ext uri="{FF2B5EF4-FFF2-40B4-BE49-F238E27FC236}">
                <a16:creationId xmlns:a16="http://schemas.microsoft.com/office/drawing/2014/main" id="{BE184D5D-654A-459E-8A02-C6A9257F4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77ED78-3A8D-438C-9EBE-0886D2247F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4690693-F522-4473-97F4-17DF0BB0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EE72C34-B88A-4ABA-9BC4-7D8D4620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587E9843-D740-4E01-87DA-F528288C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5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754DF1A-D5E8-4118-8A36-769F03CC7180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20FA06-DFC7-4998-92F9-67E44C61DC7C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A0002C-B0A2-4A74-B8F9-F55E2DBEEA1A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16B131-AADE-403A-834D-475464C2BFAA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6C26B89-FAAA-445C-83AF-556EDA831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Content Placeholder 15">
            <a:extLst>
              <a:ext uri="{FF2B5EF4-FFF2-40B4-BE49-F238E27FC236}">
                <a16:creationId xmlns:a16="http://schemas.microsoft.com/office/drawing/2014/main" id="{F7376B4C-F580-4483-8ECF-70AB20F83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EB33CE-77E0-4542-B76A-1ABE534F87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8A30EF0-6264-449D-8644-E135A861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2428D80E-EBE0-4807-843F-045CFC84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C3DCF25-F528-4091-83C6-7895A81F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295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AA0A187-50E0-4150-A102-86F99B782FD9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7EBCBC7-0717-4D60-A848-7B2D4FA9898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34EF66-20F9-4068-BF65-79DA02A05741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0CF128-63CF-4C14-B113-B51391BC85E2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C853F6F6-EAE6-423B-A39D-E37F024F9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CA706-36E9-41D8-ACB6-8EB5E35C74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5098F93-E390-456F-99EF-E2B508DA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525E63E-A375-4E79-A6E8-B79C2D0F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249BD8A-20CB-4496-BAE6-C7232FF7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3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48E5656-9721-4D77-AADA-4BE7DA19C31A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02F2713-D5DC-4745-BF09-962B4CB71D8A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387BE7-D5C9-4B70-88C8-264377C4A4A4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A7A54B0-9E43-4B45-B64C-EC5FF55A5D9F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7A4FAB-338B-4472-B087-5DF9E0B6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67297-8D7B-4D1D-868C-2A1B9A5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E281D-7D77-41C3-A767-753F2E346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1364343F-9C20-499A-9C33-F245228D4F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56F74C-9CE7-4CBF-8E6C-658AF8F98F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A5F7BCF-4593-4E87-BE22-B4AD3B72D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164EC67-2BBE-426C-8D96-0C49973BF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9B61B0-9F3C-498E-AA93-B1F7E8275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4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7AD513A-1A41-4EF5-BCA3-AEE24A71AF95}"/>
              </a:ext>
            </a:extLst>
          </p:cNvPr>
          <p:cNvGrpSpPr/>
          <p:nvPr userDrawn="1"/>
        </p:nvGrpSpPr>
        <p:grpSpPr>
          <a:xfrm>
            <a:off x="10469462" y="6276839"/>
            <a:ext cx="884338" cy="365125"/>
            <a:chOff x="18105" y="-5683"/>
            <a:chExt cx="12173895" cy="502634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3119A0A-5504-4B78-A979-6897139D5351}"/>
                </a:ext>
              </a:extLst>
            </p:cNvPr>
            <p:cNvSpPr/>
            <p:nvPr userDrawn="1"/>
          </p:nvSpPr>
          <p:spPr>
            <a:xfrm>
              <a:off x="21771" y="535753"/>
              <a:ext cx="12170229" cy="4484913"/>
            </a:xfrm>
            <a:custGeom>
              <a:avLst/>
              <a:gdLst>
                <a:gd name="connsiteX0" fmla="*/ 378764 w 12170228"/>
                <a:gd name="connsiteY0" fmla="*/ 0 h 4484913"/>
                <a:gd name="connsiteX1" fmla="*/ 7536541 w 12170228"/>
                <a:gd name="connsiteY1" fmla="*/ 2755846 h 4484913"/>
                <a:gd name="connsiteX2" fmla="*/ 9519505 w 12170228"/>
                <a:gd name="connsiteY2" fmla="*/ 3261792 h 4484913"/>
                <a:gd name="connsiteX3" fmla="*/ 12178276 w 12170228"/>
                <a:gd name="connsiteY3" fmla="*/ 2099286 h 4484913"/>
                <a:gd name="connsiteX4" fmla="*/ 12178276 w 12170228"/>
                <a:gd name="connsiteY4" fmla="*/ 3127876 h 4484913"/>
                <a:gd name="connsiteX5" fmla="*/ 12178276 w 12170228"/>
                <a:gd name="connsiteY5" fmla="*/ 4156445 h 4484913"/>
                <a:gd name="connsiteX6" fmla="*/ 10337588 w 12170228"/>
                <a:gd name="connsiteY6" fmla="*/ 4500238 h 4484913"/>
                <a:gd name="connsiteX7" fmla="*/ 5415330 w 12170228"/>
                <a:gd name="connsiteY7" fmla="*/ 2639130 h 4484913"/>
                <a:gd name="connsiteX8" fmla="*/ 0 w 12170228"/>
                <a:gd name="connsiteY8" fmla="*/ 100525 h 4484913"/>
                <a:gd name="connsiteX9" fmla="*/ 378764 w 12170228"/>
                <a:gd name="connsiteY9" fmla="*/ 0 h 448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70228" h="4484913">
                  <a:moveTo>
                    <a:pt x="378764" y="0"/>
                  </a:moveTo>
                  <a:cubicBezTo>
                    <a:pt x="1035739" y="59"/>
                    <a:pt x="2808310" y="395717"/>
                    <a:pt x="7536541" y="2755846"/>
                  </a:cubicBezTo>
                  <a:cubicBezTo>
                    <a:pt x="8275312" y="3124611"/>
                    <a:pt x="8939645" y="3261792"/>
                    <a:pt x="9519505" y="3261792"/>
                  </a:cubicBezTo>
                  <a:cubicBezTo>
                    <a:pt x="11207118" y="3261792"/>
                    <a:pt x="12178276" y="2099286"/>
                    <a:pt x="12178276" y="2099286"/>
                  </a:cubicBezTo>
                  <a:lnTo>
                    <a:pt x="12178276" y="3127876"/>
                  </a:lnTo>
                  <a:lnTo>
                    <a:pt x="12178276" y="4156445"/>
                  </a:lnTo>
                  <a:cubicBezTo>
                    <a:pt x="12178276" y="4156445"/>
                    <a:pt x="11498592" y="4500238"/>
                    <a:pt x="10337588" y="4500238"/>
                  </a:cubicBezTo>
                  <a:cubicBezTo>
                    <a:pt x="9137677" y="4500238"/>
                    <a:pt x="7423657" y="4132845"/>
                    <a:pt x="5415330" y="2639130"/>
                  </a:cubicBezTo>
                  <a:cubicBezTo>
                    <a:pt x="2345798" y="356093"/>
                    <a:pt x="0" y="100525"/>
                    <a:pt x="0" y="100525"/>
                  </a:cubicBezTo>
                  <a:cubicBezTo>
                    <a:pt x="0" y="100525"/>
                    <a:pt x="47491" y="-30"/>
                    <a:pt x="378764" y="0"/>
                  </a:cubicBezTo>
                </a:path>
              </a:pathLst>
            </a:custGeom>
            <a:solidFill>
              <a:srgbClr val="3AAA35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7BD939-7D7D-475C-8004-971140864136}"/>
                </a:ext>
              </a:extLst>
            </p:cNvPr>
            <p:cNvSpPr/>
            <p:nvPr userDrawn="1"/>
          </p:nvSpPr>
          <p:spPr>
            <a:xfrm>
              <a:off x="6539889" y="-5683"/>
              <a:ext cx="5638800" cy="3635828"/>
            </a:xfrm>
            <a:custGeom>
              <a:avLst/>
              <a:gdLst>
                <a:gd name="connsiteX0" fmla="*/ 5660158 w 5638800"/>
                <a:gd name="connsiteY0" fmla="*/ 0 h 3635827"/>
                <a:gd name="connsiteX1" fmla="*/ 5660158 w 5638800"/>
                <a:gd name="connsiteY1" fmla="*/ 2285738 h 3635827"/>
                <a:gd name="connsiteX2" fmla="*/ 2843392 w 5638800"/>
                <a:gd name="connsiteY2" fmla="*/ 3647149 h 3635827"/>
                <a:gd name="connsiteX3" fmla="*/ 2249555 w 5638800"/>
                <a:gd name="connsiteY3" fmla="*/ 3589063 h 3635827"/>
                <a:gd name="connsiteX4" fmla="*/ 0 w 5638800"/>
                <a:gd name="connsiteY4" fmla="*/ 2560646 h 3635827"/>
                <a:gd name="connsiteX5" fmla="*/ 26125 w 5638800"/>
                <a:gd name="connsiteY5" fmla="*/ 2567787 h 3635827"/>
                <a:gd name="connsiteX6" fmla="*/ 1566868 w 5638800"/>
                <a:gd name="connsiteY6" fmla="*/ 2853210 h 3635827"/>
                <a:gd name="connsiteX7" fmla="*/ 5660158 w 5638800"/>
                <a:gd name="connsiteY7" fmla="*/ 0 h 363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38800" h="3635827">
                  <a:moveTo>
                    <a:pt x="5660158" y="0"/>
                  </a:moveTo>
                  <a:lnTo>
                    <a:pt x="5660158" y="2285738"/>
                  </a:lnTo>
                  <a:cubicBezTo>
                    <a:pt x="5660158" y="2285738"/>
                    <a:pt x="4509168" y="3647149"/>
                    <a:pt x="2843392" y="3647149"/>
                  </a:cubicBezTo>
                  <a:cubicBezTo>
                    <a:pt x="2651956" y="3647149"/>
                    <a:pt x="2453662" y="3629188"/>
                    <a:pt x="2249555" y="3589063"/>
                  </a:cubicBezTo>
                  <a:cubicBezTo>
                    <a:pt x="1758522" y="3492572"/>
                    <a:pt x="184469" y="2560755"/>
                    <a:pt x="0" y="2560646"/>
                  </a:cubicBezTo>
                  <a:cubicBezTo>
                    <a:pt x="4137" y="2560646"/>
                    <a:pt x="12736" y="2562932"/>
                    <a:pt x="26125" y="2567787"/>
                  </a:cubicBezTo>
                  <a:cubicBezTo>
                    <a:pt x="580949" y="2767953"/>
                    <a:pt x="1094254" y="2853210"/>
                    <a:pt x="1566868" y="2853210"/>
                  </a:cubicBezTo>
                  <a:cubicBezTo>
                    <a:pt x="4299422" y="2853210"/>
                    <a:pt x="5660158" y="0"/>
                    <a:pt x="5660158" y="0"/>
                  </a:cubicBezTo>
                </a:path>
              </a:pathLst>
            </a:custGeom>
            <a:solidFill>
              <a:srgbClr val="DCC217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8C00F7B-5F8E-46AA-8D61-CFF3DAD8152E}"/>
                </a:ext>
              </a:extLst>
            </p:cNvPr>
            <p:cNvSpPr/>
            <p:nvPr userDrawn="1"/>
          </p:nvSpPr>
          <p:spPr>
            <a:xfrm>
              <a:off x="18105" y="734887"/>
              <a:ext cx="4506686" cy="2264228"/>
            </a:xfrm>
            <a:custGeom>
              <a:avLst/>
              <a:gdLst>
                <a:gd name="connsiteX0" fmla="*/ 0 w 4506685"/>
                <a:gd name="connsiteY0" fmla="*/ 0 h 2264227"/>
                <a:gd name="connsiteX1" fmla="*/ 872860 w 4506685"/>
                <a:gd name="connsiteY1" fmla="*/ 262448 h 2264227"/>
                <a:gd name="connsiteX2" fmla="*/ 3080679 w 4506685"/>
                <a:gd name="connsiteY2" fmla="*/ 1318623 h 2264227"/>
                <a:gd name="connsiteX3" fmla="*/ 4011168 w 4506685"/>
                <a:gd name="connsiteY3" fmla="*/ 1920725 h 2264227"/>
                <a:gd name="connsiteX4" fmla="*/ 4518290 w 4506685"/>
                <a:gd name="connsiteY4" fmla="*/ 2271114 h 2264227"/>
                <a:gd name="connsiteX5" fmla="*/ 1929356 w 4506685"/>
                <a:gd name="connsiteY5" fmla="*/ 1406813 h 2264227"/>
                <a:gd name="connsiteX6" fmla="*/ 421843 w 4506685"/>
                <a:gd name="connsiteY6" fmla="*/ 1270842 h 2264227"/>
                <a:gd name="connsiteX7" fmla="*/ 0 w 4506685"/>
                <a:gd name="connsiteY7" fmla="*/ 1283354 h 2264227"/>
                <a:gd name="connsiteX8" fmla="*/ 0 w 4506685"/>
                <a:gd name="connsiteY8" fmla="*/ 641647 h 226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6685" h="2264227">
                  <a:moveTo>
                    <a:pt x="0" y="0"/>
                  </a:moveTo>
                  <a:cubicBezTo>
                    <a:pt x="0" y="0"/>
                    <a:pt x="325206" y="65053"/>
                    <a:pt x="872860" y="262448"/>
                  </a:cubicBezTo>
                  <a:cubicBezTo>
                    <a:pt x="1420542" y="459784"/>
                    <a:pt x="2190707" y="789462"/>
                    <a:pt x="3080679" y="1318623"/>
                  </a:cubicBezTo>
                  <a:cubicBezTo>
                    <a:pt x="3362880" y="1486429"/>
                    <a:pt x="3722283" y="1724564"/>
                    <a:pt x="4011168" y="1920725"/>
                  </a:cubicBezTo>
                  <a:cubicBezTo>
                    <a:pt x="4300010" y="2116907"/>
                    <a:pt x="4518290" y="2271114"/>
                    <a:pt x="4518290" y="2271114"/>
                  </a:cubicBezTo>
                  <a:cubicBezTo>
                    <a:pt x="4518290" y="2271114"/>
                    <a:pt x="2871303" y="1584792"/>
                    <a:pt x="1929356" y="1406813"/>
                  </a:cubicBezTo>
                  <a:cubicBezTo>
                    <a:pt x="1334850" y="1294501"/>
                    <a:pt x="781971" y="1270842"/>
                    <a:pt x="421843" y="1270842"/>
                  </a:cubicBezTo>
                  <a:cubicBezTo>
                    <a:pt x="159889" y="1270842"/>
                    <a:pt x="0" y="1283354"/>
                    <a:pt x="0" y="1283354"/>
                  </a:cubicBezTo>
                  <a:lnTo>
                    <a:pt x="0" y="641647"/>
                  </a:lnTo>
                  <a:close/>
                </a:path>
              </a:pathLst>
            </a:custGeom>
            <a:solidFill>
              <a:srgbClr val="E81C26">
                <a:alpha val="66000"/>
              </a:srgbClr>
            </a:solidFill>
            <a:ln w="29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B8357B-62E2-4065-8A4F-76DDB7EA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B9B41-F4B0-4EEE-BBBC-F1E195825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9938D-B190-4CB8-9B74-CAD8CED3E2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2045A90A-621B-4090-AF32-5F941E9B73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3502" t="21128" r="21651" b="16855"/>
          <a:stretch/>
        </p:blipFill>
        <p:spPr>
          <a:xfrm>
            <a:off x="11051448" y="136524"/>
            <a:ext cx="1005840" cy="1137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B0202D-689D-4861-A5B8-2F29F77421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" y="136524"/>
            <a:ext cx="1005840" cy="843228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1D1F5BE-B5DE-4C51-9A58-A2917276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197334" cy="365125"/>
          </a:xfrm>
        </p:spPr>
        <p:txBody>
          <a:bodyPr/>
          <a:lstStyle/>
          <a:p>
            <a:r>
              <a:rPr lang="en-US"/>
              <a:t>12/11/2019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792EA4-438D-40FC-BA5A-1DAEDF1AA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5405" y="6356350"/>
            <a:ext cx="786119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FE630FB1-74BC-41AE-B5B3-9EF226B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28744" y="6356350"/>
            <a:ext cx="1025056" cy="365125"/>
          </a:xfrm>
        </p:spPr>
        <p:txBody>
          <a:bodyPr/>
          <a:lstStyle/>
          <a:p>
            <a:fld id="{19D45C30-91B6-4D37-B3EC-98C0C4E45E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5F2E7-39BD-4A85-9F3E-5A82EC7B6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3CA90-82F4-4FE2-AFE9-63B11ABA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F7E5C-65CA-4118-A02F-BC43AA444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12/11/2019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F8B1-6E87-4296-91A5-844238615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National guidelines and strategy - Chudamani Bhandari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77507-0F0A-4E68-9FCC-C65C6A7A8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9D45C30-91B6-4D37-B3EC-98C0C4E45E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F1D62C-1430-4B0F-AEBB-C0B66D11C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48" y="3014663"/>
            <a:ext cx="10515600" cy="13067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200" dirty="0" smtClean="0"/>
              <a:t>Integrated Solid Waste and </a:t>
            </a:r>
            <a:r>
              <a:rPr lang="en-GB" sz="3200" dirty="0" err="1" smtClean="0"/>
              <a:t>Fecal</a:t>
            </a:r>
            <a:r>
              <a:rPr lang="en-GB" sz="3200" dirty="0" smtClean="0"/>
              <a:t> Sludge Management- </a:t>
            </a:r>
            <a:r>
              <a:rPr lang="en-GB" sz="3200" dirty="0" err="1" smtClean="0"/>
              <a:t>Birendranagar</a:t>
            </a:r>
            <a:r>
              <a:rPr lang="en-GB" sz="3200" dirty="0" smtClean="0"/>
              <a:t> Municipality</a:t>
            </a:r>
            <a:r>
              <a:rPr lang="en-GB" dirty="0"/>
              <a:t> 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90C549-73F2-4BA4-8821-800D6DFF3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048" y="4321397"/>
            <a:ext cx="11163890" cy="671513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err="1" smtClean="0"/>
              <a:t>Mr</a:t>
            </a:r>
            <a:r>
              <a:rPr lang="en-US" sz="3200" dirty="0" smtClean="0"/>
              <a:t> Dev Kumar Subedi, Mayor, </a:t>
            </a:r>
            <a:r>
              <a:rPr lang="en-US" sz="3200" dirty="0" smtClean="0"/>
              <a:t>BM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5531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5" y="-19726"/>
            <a:ext cx="3008671" cy="402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93923" cy="4004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00" y="0"/>
            <a:ext cx="2993923" cy="4004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27316" y="914400"/>
            <a:ext cx="10764684" cy="5943600"/>
            <a:chOff x="1427316" y="914400"/>
            <a:chExt cx="10764684" cy="5943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8230" y="914400"/>
              <a:ext cx="4443770" cy="59436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427316" y="4718366"/>
              <a:ext cx="5106219" cy="71283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600" dirty="0" smtClean="0"/>
                <a:t>In process of agreeing on service charge allocation with Ward Chair</a:t>
              </a:r>
              <a:endParaRPr lang="en-GB" sz="2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0053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0889"/>
            <a:ext cx="10515600" cy="1325563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 </a:t>
            </a:r>
            <a:endParaRPr lang="en-GB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479611" y="1063457"/>
            <a:ext cx="11712389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Benefits of Integration:</a:t>
            </a:r>
            <a:endParaRPr lang="en-US" sz="2800" b="1" dirty="0">
              <a:solidFill>
                <a:srgbClr val="00B050"/>
              </a:solidFill>
            </a:endParaRP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Single </a:t>
            </a:r>
            <a:r>
              <a:rPr lang="en-US" sz="2800" dirty="0"/>
              <a:t>operational setup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Potential link of solid material flows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Potential link of liquid material flows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Synergies in operational and management </a:t>
            </a:r>
            <a:r>
              <a:rPr lang="en-US" sz="2800" dirty="0" smtClean="0"/>
              <a:t>modalities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B050"/>
                </a:solidFill>
              </a:rPr>
              <a:t>Decision on Treatment Technologies: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Constructed </a:t>
            </a:r>
            <a:r>
              <a:rPr lang="en-US" sz="2800" dirty="0"/>
              <a:t>wetland – beautification, emptied every 5 years, Forest groups can maintain and use material.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Composting of SW – compost can be used in surrounding </a:t>
            </a:r>
            <a:r>
              <a:rPr lang="en-US" sz="2800" dirty="0" smtClean="0"/>
              <a:t>area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3AAA35"/>
                </a:solidFill>
                <a:sym typeface="Wingdings" panose="05000000000000000000" pitchFamily="2" charset="2"/>
              </a:rPr>
              <a:t>No pumping in design; part-by-part design (cost; population expansion)</a:t>
            </a:r>
            <a:endParaRPr lang="en-US" sz="2800" b="1" dirty="0">
              <a:solidFill>
                <a:srgbClr val="3AAA35"/>
              </a:solidFill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</a:pPr>
            <a:endParaRPr lang="en-GB" sz="28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296086" y="0"/>
            <a:ext cx="95998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Current initiative: Design of Integrated Solid Waste and Fecal Sludge Processing Site (min. 20 </a:t>
            </a:r>
            <a:r>
              <a:rPr lang="en-US" sz="3200" dirty="0" err="1" smtClean="0"/>
              <a:t>yrs</a:t>
            </a:r>
            <a:r>
              <a:rPr lang="en-US" sz="3200" dirty="0" smtClean="0"/>
              <a:t>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885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65405" y="6254253"/>
            <a:ext cx="7861190" cy="365125"/>
          </a:xfrm>
        </p:spPr>
        <p:txBody>
          <a:bodyPr/>
          <a:lstStyle/>
          <a:p>
            <a:r>
              <a:rPr lang="en-US" smtClean="0"/>
              <a:t>National guidelines and strategy - Chudamani Bhandari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79480" y="-332094"/>
            <a:ext cx="9076190" cy="575238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415549" y="230016"/>
            <a:ext cx="5412657" cy="2885881"/>
            <a:chOff x="6415549" y="230016"/>
            <a:chExt cx="5412657" cy="2885881"/>
          </a:xfrm>
        </p:grpSpPr>
        <p:sp>
          <p:nvSpPr>
            <p:cNvPr id="7" name="Oval 6"/>
            <p:cNvSpPr/>
            <p:nvPr/>
          </p:nvSpPr>
          <p:spPr>
            <a:xfrm>
              <a:off x="6415549" y="724860"/>
              <a:ext cx="914400" cy="22250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/>
            <p:nvPr/>
          </p:nvPicPr>
          <p:blipFill rotWithShape="1">
            <a:blip r:embed="rId3"/>
            <a:srcRect l="26364" t="41393" r="47271" b="32124"/>
            <a:stretch/>
          </p:blipFill>
          <p:spPr>
            <a:xfrm>
              <a:off x="7891713" y="598555"/>
              <a:ext cx="3623005" cy="2517342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97736" y="230016"/>
              <a:ext cx="4330470" cy="73707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200" b="1" dirty="0" smtClean="0"/>
                <a:t>Office, balance, segregation factory</a:t>
              </a:r>
              <a:endParaRPr lang="en-GB" sz="2200" b="1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58299" y="2840335"/>
            <a:ext cx="6457357" cy="1820154"/>
            <a:chOff x="5558299" y="2840335"/>
            <a:chExt cx="6457357" cy="182015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1" b="17708"/>
            <a:stretch/>
          </p:blipFill>
          <p:spPr bwMode="auto">
            <a:xfrm>
              <a:off x="8439271" y="3082412"/>
              <a:ext cx="3240855" cy="1578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5558299" y="2949899"/>
              <a:ext cx="2538566" cy="15041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93766" y="2840335"/>
              <a:ext cx="3721890" cy="3507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200" b="1" dirty="0" smtClean="0"/>
                <a:t>Composting unit, curing house</a:t>
              </a:r>
              <a:endParaRPr lang="en-GB" sz="2200" b="1" dirty="0" smtClean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15834" y="4215000"/>
            <a:ext cx="5674177" cy="2262017"/>
            <a:chOff x="4615834" y="4215000"/>
            <a:chExt cx="5674177" cy="226201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4" t="11840" r="3967" b="13412"/>
            <a:stretch/>
          </p:blipFill>
          <p:spPr>
            <a:xfrm>
              <a:off x="6687778" y="5266666"/>
              <a:ext cx="3038168" cy="121035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4615834" y="4215000"/>
              <a:ext cx="1977021" cy="15957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68121" y="4911085"/>
              <a:ext cx="3721890" cy="350775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200" b="1" dirty="0" smtClean="0"/>
                <a:t>FS treatment- wetland</a:t>
              </a:r>
              <a:endParaRPr lang="en-GB" sz="2200" b="1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4359" y="126777"/>
            <a:ext cx="5629863" cy="3821544"/>
            <a:chOff x="254359" y="126777"/>
            <a:chExt cx="5629863" cy="3821544"/>
          </a:xfrm>
        </p:grpSpPr>
        <p:sp>
          <p:nvSpPr>
            <p:cNvPr id="12" name="Oval 11"/>
            <p:cNvSpPr/>
            <p:nvPr/>
          </p:nvSpPr>
          <p:spPr>
            <a:xfrm rot="2405261">
              <a:off x="4125413" y="376766"/>
              <a:ext cx="1758809" cy="35715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359" y="126777"/>
              <a:ext cx="3562350" cy="25572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04460" y="279636"/>
              <a:ext cx="4311374" cy="31891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200" b="1" dirty="0" smtClean="0"/>
                <a:t>Sanitary landfill; hazardous landfill</a:t>
              </a:r>
              <a:endParaRPr lang="en-GB" sz="2200" b="1" dirty="0" smtClean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6406" y="3518895"/>
            <a:ext cx="4116422" cy="2560792"/>
            <a:chOff x="506406" y="3518895"/>
            <a:chExt cx="4116422" cy="2560792"/>
          </a:xfrm>
        </p:grpSpPr>
        <p:sp>
          <p:nvSpPr>
            <p:cNvPr id="14" name="Oval 13"/>
            <p:cNvSpPr/>
            <p:nvPr/>
          </p:nvSpPr>
          <p:spPr>
            <a:xfrm rot="2411102">
              <a:off x="2908328" y="3518895"/>
              <a:ext cx="1714500" cy="94791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84" t="11840" r="3967" b="13412"/>
            <a:stretch/>
          </p:blipFill>
          <p:spPr>
            <a:xfrm>
              <a:off x="1326020" y="4869336"/>
              <a:ext cx="3038168" cy="121035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06406" y="4192455"/>
              <a:ext cx="3016915" cy="36593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91440" tIns="45720" rIns="91440" bIns="45720" rtlCol="0">
              <a:noAutofit/>
            </a:bodyPr>
            <a:lstStyle/>
            <a:p>
              <a:pPr algn="l"/>
              <a:r>
                <a:rPr lang="en-US" sz="2200" b="1" dirty="0" smtClean="0"/>
                <a:t>Liquid wastewater treatment- wetland, pond</a:t>
              </a:r>
              <a:endParaRPr lang="en-GB" sz="2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4506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guidelines and strategy - Chudamani Bhandari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45C30-91B6-4D37-B3EC-98C0C4E45E7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986755"/>
              </p:ext>
            </p:extLst>
          </p:nvPr>
        </p:nvGraphicFramePr>
        <p:xfrm>
          <a:off x="675967" y="1235710"/>
          <a:ext cx="1084006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4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2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Objective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Phase</a:t>
                      </a:r>
                      <a:r>
                        <a:rPr lang="en-US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Cost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Start</a:t>
                      </a:r>
                      <a:r>
                        <a:rPr lang="en-US" sz="2400" baseline="0" dirty="0" smtClean="0"/>
                        <a:t> FS treatment</a:t>
                      </a:r>
                    </a:p>
                    <a:p>
                      <a:r>
                        <a:rPr lang="en-US" sz="2400" baseline="0" dirty="0" err="1" smtClean="0"/>
                        <a:t>Minimise</a:t>
                      </a:r>
                      <a:r>
                        <a:rPr lang="en-US" sz="2400" baseline="0" dirty="0" smtClean="0"/>
                        <a:t> waste dumping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FS treatment</a:t>
                      </a:r>
                      <a:r>
                        <a:rPr lang="en-US" sz="2400" baseline="0" dirty="0" smtClean="0"/>
                        <a:t> –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 module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Basic</a:t>
                      </a:r>
                      <a:r>
                        <a:rPr lang="en-US" sz="2400" baseline="0" dirty="0" smtClean="0"/>
                        <a:t> waste segregation </a:t>
                      </a:r>
                    </a:p>
                    <a:p>
                      <a:r>
                        <a:rPr lang="en-US" sz="2400" baseline="0" dirty="0" smtClean="0"/>
                        <a:t>Composting –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 module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1.8 crore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Expand FS treatment</a:t>
                      </a:r>
                    </a:p>
                    <a:p>
                      <a:r>
                        <a:rPr lang="en-US" sz="2400" baseline="0" dirty="0" smtClean="0"/>
                        <a:t>Further waste minimizing</a:t>
                      </a:r>
                    </a:p>
                    <a:p>
                      <a:r>
                        <a:rPr lang="en-US" sz="2400" baseline="0" dirty="0" smtClean="0"/>
                        <a:t>Safe solid waste disposal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Full</a:t>
                      </a:r>
                      <a:r>
                        <a:rPr lang="en-US" sz="2400" baseline="0" dirty="0" smtClean="0"/>
                        <a:t> segregation factory</a:t>
                      </a:r>
                    </a:p>
                    <a:p>
                      <a:r>
                        <a:rPr lang="en-US" sz="2400" baseline="0" dirty="0" smtClean="0"/>
                        <a:t>FS treatment- 2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module</a:t>
                      </a:r>
                    </a:p>
                    <a:p>
                      <a:r>
                        <a:rPr lang="en-US" sz="2400" baseline="0" dirty="0" smtClean="0"/>
                        <a:t>Composting –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module</a:t>
                      </a:r>
                    </a:p>
                    <a:p>
                      <a:r>
                        <a:rPr lang="en-US" sz="2400" baseline="0" dirty="0" smtClean="0"/>
                        <a:t>Sanitary landfill- 1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 module</a:t>
                      </a:r>
                    </a:p>
                    <a:p>
                      <a:r>
                        <a:rPr lang="en-US" sz="2400" baseline="0" dirty="0" smtClean="0"/>
                        <a:t>Hazardous landfill- 1</a:t>
                      </a:r>
                      <a:r>
                        <a:rPr lang="en-US" sz="2400" baseline="30000" dirty="0" smtClean="0"/>
                        <a:t>st</a:t>
                      </a:r>
                      <a:r>
                        <a:rPr lang="en-US" sz="2400" baseline="0" dirty="0" smtClean="0"/>
                        <a:t> module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19 crore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Expand FS treatment</a:t>
                      </a:r>
                    </a:p>
                    <a:p>
                      <a:r>
                        <a:rPr lang="en-US" sz="2400" dirty="0" smtClean="0"/>
                        <a:t>Expand</a:t>
                      </a:r>
                      <a:r>
                        <a:rPr lang="en-US" sz="2400" baseline="0" dirty="0" smtClean="0"/>
                        <a:t> solid waste disposal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FS treatment- 3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module</a:t>
                      </a:r>
                    </a:p>
                    <a:p>
                      <a:r>
                        <a:rPr lang="en-US" sz="2400" baseline="0" dirty="0" smtClean="0"/>
                        <a:t>Composting –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baseline="0" dirty="0" smtClean="0"/>
                        <a:t> module</a:t>
                      </a:r>
                    </a:p>
                    <a:p>
                      <a:r>
                        <a:rPr lang="en-US" sz="2400" baseline="0" dirty="0" smtClean="0"/>
                        <a:t>Sanitary landfill- 2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 module</a:t>
                      </a:r>
                    </a:p>
                    <a:p>
                      <a:r>
                        <a:rPr lang="en-US" sz="2400" baseline="0" dirty="0" smtClean="0"/>
                        <a:t>Hazardous landfill- 2</a:t>
                      </a:r>
                      <a:r>
                        <a:rPr lang="en-US" sz="2400" baseline="30000" dirty="0" smtClean="0"/>
                        <a:t>nd</a:t>
                      </a:r>
                      <a:r>
                        <a:rPr lang="en-US" sz="2400" baseline="0" dirty="0" smtClean="0"/>
                        <a:t> module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 crore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78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8621" y="2145799"/>
            <a:ext cx="10515600" cy="13255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0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4373" y="1420760"/>
            <a:ext cx="6582337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City-wide Sanitation Plan </a:t>
            </a:r>
            <a:r>
              <a:rPr lang="en-US" dirty="0" smtClean="0"/>
              <a:t>approved by </a:t>
            </a:r>
            <a:r>
              <a:rPr lang="en-US" dirty="0" err="1" smtClean="0"/>
              <a:t>Birendranagar</a:t>
            </a:r>
            <a:r>
              <a:rPr lang="en-US" dirty="0" smtClean="0"/>
              <a:t> Municipal Council (2016):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Access to toilets for all locations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Waste water management and prefeasibility study for core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Fecal sludge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Solid waste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Hazardous waste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Drainage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Greenery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9529" y="198437"/>
            <a:ext cx="10515600" cy="1325563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pic>
        <p:nvPicPr>
          <p:cNvPr id="7" name="Picture 5" descr="http://www.willeyco.com/images/stories/projects/septicsystems/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967" y="116267"/>
            <a:ext cx="3473500" cy="260898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NDRI\City sanitation Plan\Field Visit photo\Field visit II\153___05\IMG_5136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47329" y="2968822"/>
            <a:ext cx="2623329" cy="23641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F:\City sanitation Plan\Workshop I\Photo\IMG_3527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01"/>
          <a:stretch/>
        </p:blipFill>
        <p:spPr bwMode="auto">
          <a:xfrm>
            <a:off x="8943146" y="4419803"/>
            <a:ext cx="3086123" cy="2313405"/>
          </a:xfrm>
          <a:prstGeom prst="rect">
            <a:avLst/>
          </a:prstGeom>
          <a:noFill/>
          <a:ln w="6350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969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Landfill site- EIA </a:t>
            </a:r>
            <a:r>
              <a:rPr lang="en-US" dirty="0" smtClean="0"/>
              <a:t>2009</a:t>
            </a:r>
            <a:br>
              <a:rPr lang="en-US" dirty="0" smtClean="0"/>
            </a:br>
            <a:r>
              <a:rPr lang="en-US" dirty="0" smtClean="0"/>
              <a:t>7 km from city center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13384" r="45838" b="14869"/>
          <a:stretch/>
        </p:blipFill>
        <p:spPr>
          <a:xfrm>
            <a:off x="3674808" y="1946786"/>
            <a:ext cx="4586749" cy="4739445"/>
          </a:xfrm>
        </p:spPr>
      </p:pic>
    </p:spTree>
    <p:extLst>
      <p:ext uri="{BB962C8B-B14F-4D97-AF65-F5344CB8AC3E}">
        <p14:creationId xmlns:p14="http://schemas.microsoft.com/office/powerpoint/2010/main" val="189432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033" y="500062"/>
            <a:ext cx="9244058" cy="1325563"/>
          </a:xfrm>
        </p:spPr>
        <p:txBody>
          <a:bodyPr/>
          <a:lstStyle/>
          <a:p>
            <a:r>
              <a:rPr lang="en-US" dirty="0" smtClean="0"/>
              <a:t>Background: health facilities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838013"/>
              </p:ext>
            </p:extLst>
          </p:nvPr>
        </p:nvGraphicFramePr>
        <p:xfrm>
          <a:off x="2374490" y="2341989"/>
          <a:ext cx="5442156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Hospital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</a:t>
                      </a:r>
                      <a:r>
                        <a:rPr lang="en-US" sz="2800" baseline="0" dirty="0" smtClean="0"/>
                        <a:t> center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Clinic/dispensary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 Post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endParaRPr lang="en-GB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Total 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27</a:t>
                      </a:r>
                      <a:endParaRPr lang="en-GB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033" y="500062"/>
            <a:ext cx="9244058" cy="1325563"/>
          </a:xfrm>
        </p:spPr>
        <p:txBody>
          <a:bodyPr/>
          <a:lstStyle/>
          <a:p>
            <a:r>
              <a:rPr lang="en-US" dirty="0" smtClean="0"/>
              <a:t>Background: health facilities- solid waste (2018)</a:t>
            </a:r>
            <a:endParaRPr lang="en-GB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70090"/>
              </p:ext>
            </p:extLst>
          </p:nvPr>
        </p:nvGraphicFramePr>
        <p:xfrm>
          <a:off x="668594" y="2032103"/>
          <a:ext cx="9360311" cy="447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249" y="1406690"/>
            <a:ext cx="2905684" cy="2181066"/>
          </a:xfrm>
        </p:spPr>
      </p:pic>
    </p:spTree>
    <p:extLst>
      <p:ext uri="{BB962C8B-B14F-4D97-AF65-F5344CB8AC3E}">
        <p14:creationId xmlns:p14="http://schemas.microsoft.com/office/powerpoint/2010/main" val="32840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033" y="500062"/>
            <a:ext cx="9244058" cy="1325563"/>
          </a:xfrm>
        </p:spPr>
        <p:txBody>
          <a:bodyPr/>
          <a:lstStyle/>
          <a:p>
            <a:r>
              <a:rPr lang="en-US" dirty="0" smtClean="0"/>
              <a:t>Background: health facilities- solid waste (2018)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505623"/>
              </p:ext>
            </p:extLst>
          </p:nvPr>
        </p:nvGraphicFramePr>
        <p:xfrm>
          <a:off x="1360033" y="1825625"/>
          <a:ext cx="8755628" cy="42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14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0033" y="500062"/>
            <a:ext cx="9244058" cy="1325563"/>
          </a:xfrm>
        </p:spPr>
        <p:txBody>
          <a:bodyPr/>
          <a:lstStyle/>
          <a:p>
            <a:r>
              <a:rPr lang="en-US" dirty="0" smtClean="0"/>
              <a:t>Background: health facilities- fecal sludge (2018)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515154"/>
              </p:ext>
            </p:extLst>
          </p:nvPr>
        </p:nvGraphicFramePr>
        <p:xfrm>
          <a:off x="914400" y="1968908"/>
          <a:ext cx="10338619" cy="428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82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4474" y="1283060"/>
            <a:ext cx="10770275" cy="524868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1)	</a:t>
            </a:r>
            <a:r>
              <a:rPr lang="en-US" dirty="0" err="1" smtClean="0"/>
              <a:t>Minimise</a:t>
            </a:r>
            <a:r>
              <a:rPr lang="en-US" dirty="0" smtClean="0"/>
              <a:t> waste at all sources (reduce, segregate, recycle, reuse)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i="1" dirty="0"/>
              <a:t>	</a:t>
            </a:r>
            <a:r>
              <a:rPr lang="en-US" i="1" dirty="0" smtClean="0"/>
              <a:t>Municipality and Ward level guidelines- SWM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i="1" dirty="0" smtClean="0"/>
              <a:t>	Different initiatives by Wards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i="1" dirty="0"/>
              <a:t>	</a:t>
            </a:r>
            <a:r>
              <a:rPr lang="en-US" i="1" dirty="0" smtClean="0"/>
              <a:t>School program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/>
              <a:t>2)	Timely </a:t>
            </a:r>
            <a:r>
              <a:rPr lang="en-US" dirty="0"/>
              <a:t>and safe emptying of fecal sludge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	</a:t>
            </a:r>
            <a:r>
              <a:rPr lang="en-US" i="1" dirty="0"/>
              <a:t>Occupational health safety of </a:t>
            </a:r>
            <a:r>
              <a:rPr lang="en-US" i="1" dirty="0" err="1"/>
              <a:t>emptiers</a:t>
            </a:r>
            <a:r>
              <a:rPr lang="en-US" i="1" dirty="0"/>
              <a:t> (mechanical</a:t>
            </a:r>
            <a:r>
              <a:rPr lang="en-US" i="1" dirty="0" smtClean="0"/>
              <a:t>)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3)	</a:t>
            </a:r>
            <a:r>
              <a:rPr lang="en-US" dirty="0" err="1" smtClean="0">
                <a:solidFill>
                  <a:srgbClr val="C00000"/>
                </a:solidFill>
              </a:rPr>
              <a:t>Minimise</a:t>
            </a:r>
            <a:r>
              <a:rPr lang="en-US" dirty="0" smtClean="0">
                <a:solidFill>
                  <a:srgbClr val="C00000"/>
                </a:solidFill>
              </a:rPr>
              <a:t> risk from hazardous waste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Private Medical Association collection/treatment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 smtClean="0">
                <a:solidFill>
                  <a:srgbClr val="C00000"/>
                </a:solidFill>
              </a:rPr>
              <a:t>4)	Safe treatment and disposal of solid and hazardous waste and fecal 	sludge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>
                <a:solidFill>
                  <a:srgbClr val="C00000"/>
                </a:solidFill>
              </a:rPr>
              <a:t>	</a:t>
            </a:r>
            <a:r>
              <a:rPr lang="en-US" i="1" dirty="0" smtClean="0">
                <a:solidFill>
                  <a:srgbClr val="C00000"/>
                </a:solidFill>
              </a:rPr>
              <a:t>Design of Integrated Solid Waste and Fecal Sludge Processing Site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8981" y="16223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strategies and started interventions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6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8304" y="2426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Current initiatives: Infectious waste segregation and</a:t>
            </a:r>
            <a:br>
              <a:rPr lang="en-US" sz="3200" dirty="0" smtClean="0"/>
            </a:br>
            <a:r>
              <a:rPr lang="en-US" sz="3200" dirty="0" smtClean="0"/>
              <a:t>collection and treatment by Private Medical Association (Sep 2019)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57" y="1848465"/>
            <a:ext cx="3682926" cy="4925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04" y="1848465"/>
            <a:ext cx="5106219" cy="382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No time to waste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3AAA35"/>
      </a:accent1>
      <a:accent2>
        <a:srgbClr val="3870BF"/>
      </a:accent2>
      <a:accent3>
        <a:srgbClr val="E81C26"/>
      </a:accent3>
      <a:accent4>
        <a:srgbClr val="DCC217"/>
      </a:accent4>
      <a:accent5>
        <a:srgbClr val="907CB3"/>
      </a:accent5>
      <a:accent6>
        <a:srgbClr val="E87C8D"/>
      </a:accent6>
      <a:hlink>
        <a:srgbClr val="74CBC8"/>
      </a:hlink>
      <a:folHlink>
        <a:srgbClr val="907CB3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[Presentation#]_[Date]_[lastname]_No time to Waste.potx" id="{FDD1EB0E-6835-422D-83BA-EB193039717D}" vid="{17738AE5-D639-4341-9B56-4DE9FA83C2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[Presentation#]_[Date]_[lastname]_No time to Waste</Template>
  <TotalTime>599</TotalTime>
  <Words>354</Words>
  <Application>Microsoft Office PowerPoint</Application>
  <PresentationFormat>Widescreen</PresentationFormat>
  <Paragraphs>95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1_Custom Design</vt:lpstr>
      <vt:lpstr>Integrated Solid Waste and Fecal Sludge Management- Birendranagar Municipality </vt:lpstr>
      <vt:lpstr>Background</vt:lpstr>
      <vt:lpstr>Landfill site- EIA 2009 7 km from city center</vt:lpstr>
      <vt:lpstr>Background: health facilities</vt:lpstr>
      <vt:lpstr>Background: health facilities- solid waste (2018)</vt:lpstr>
      <vt:lpstr>Background: health facilities- solid waste (2018)</vt:lpstr>
      <vt:lpstr>Background: health facilities- fecal sludge (2018)</vt:lpstr>
      <vt:lpstr>Key strategies and started interventions</vt:lpstr>
      <vt:lpstr>Current initiatives: Infectious waste segregation and collection and treatment by Private Medical Association (Sep 2019)</vt:lpstr>
      <vt:lpstr>PowerPoint Presentation</vt:lpstr>
      <vt:lpstr>  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Biller, Sara Christina GIZ NP</dc:creator>
  <cp:lastModifiedBy>ANUPAM</cp:lastModifiedBy>
  <cp:revision>57</cp:revision>
  <dcterms:created xsi:type="dcterms:W3CDTF">2019-12-04T05:43:41Z</dcterms:created>
  <dcterms:modified xsi:type="dcterms:W3CDTF">2019-12-12T14:39:29Z</dcterms:modified>
</cp:coreProperties>
</file>